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818" r:id="rId2"/>
    <p:sldId id="1077" r:id="rId3"/>
    <p:sldId id="1078" r:id="rId4"/>
    <p:sldId id="1079" r:id="rId5"/>
    <p:sldId id="1080" r:id="rId6"/>
    <p:sldId id="1081" r:id="rId7"/>
    <p:sldId id="1082" r:id="rId8"/>
    <p:sldId id="1083" r:id="rId9"/>
    <p:sldId id="1084" r:id="rId10"/>
    <p:sldId id="1085" r:id="rId11"/>
    <p:sldId id="1086" r:id="rId12"/>
  </p:sldIdLst>
  <p:sldSz cx="9144000" cy="6858000" type="screen4x3"/>
  <p:notesSz cx="6918325" cy="10048875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黑体" panose="02010609060101010101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黑体" panose="02010609060101010101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黑体" panose="02010609060101010101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黑体" panose="02010609060101010101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黑体" panose="02010609060101010101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黑体" panose="02010609060101010101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黑体" panose="02010609060101010101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黑体" panose="02010609060101010101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黑体" panose="02010609060101010101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0000CC"/>
    <a:srgbClr val="3333CC"/>
    <a:srgbClr val="EABD00"/>
    <a:srgbClr val="D6AD00"/>
    <a:srgbClr val="E27100"/>
    <a:srgbClr val="CC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41"/>
    <p:restoredTop sz="94664"/>
  </p:normalViewPr>
  <p:slideViewPr>
    <p:cSldViewPr showGuides="1">
      <p:cViewPr varScale="1">
        <p:scale>
          <a:sx n="92" d="100"/>
          <a:sy n="92" d="100"/>
        </p:scale>
        <p:origin x="-4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24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5032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766" tIns="46383" rIns="92766" bIns="46383" numCol="1" anchor="t" anchorCtr="0" compatLnSpc="1"/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9538" y="0"/>
            <a:ext cx="2998788" cy="5032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766" tIns="46383" rIns="92766" bIns="46383" numCol="1" anchor="t" anchorCtr="0" compatLnSpc="1"/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36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45638"/>
            <a:ext cx="2998788" cy="5032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766" tIns="46383" rIns="92766" bIns="46383" numCol="1" anchor="b" anchorCtr="0" compatLnSpc="1"/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36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9538" y="9545638"/>
            <a:ext cx="2998788" cy="5032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766" tIns="46383" rIns="92766" bIns="46383" numCol="1" anchor="b" anchorCtr="0" compatLnSpc="1"/>
          <a:lstStyle>
            <a:lvl1pPr algn="r" eaLnBrk="1" hangingPunct="1">
              <a:defRPr sz="120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9955285-E201-D74B-B903-321D6B24A6B5}" type="slidenum"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‹#›</a:t>
            </a:fld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39811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5032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766" tIns="46383" rIns="92766" bIns="46383" numCol="1" anchor="t" anchorCtr="0" compatLnSpc="1"/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9538" y="0"/>
            <a:ext cx="2998788" cy="5032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766" tIns="46383" rIns="92766" bIns="46383" numCol="1" anchor="t" anchorCtr="0" compatLnSpc="1"/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2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46150" y="754063"/>
            <a:ext cx="5026025" cy="376872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8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773613"/>
            <a:ext cx="5073650" cy="4521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766" tIns="46383" rIns="92766" bIns="46383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08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45638"/>
            <a:ext cx="2998788" cy="5032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766" tIns="46383" rIns="92766" bIns="46383" numCol="1" anchor="b" anchorCtr="0" compatLnSpc="1"/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8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9538" y="9545638"/>
            <a:ext cx="2998788" cy="5032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766" tIns="46383" rIns="92766" bIns="46383" numCol="1" anchor="b" anchorCtr="0" compatLnSpc="1"/>
          <a:lstStyle>
            <a:lvl1pPr algn="r" eaLnBrk="1" hangingPunct="1">
              <a:defRPr sz="120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8DF2361-06C8-8A49-9317-CA833A43D00D}" type="slidenum"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‹#›</a:t>
            </a:fld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33069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宋体" panose="02010600030101010101" pitchFamily="2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2766" tIns="46383" rIns="92766" bIns="46383" anchor="t"/>
          <a:lstStyle/>
          <a:p>
            <a:pPr lvl="0"/>
            <a:endParaRPr lang="zh-CN" altLang="en-US"/>
          </a:p>
        </p:txBody>
      </p:sp>
      <p:sp>
        <p:nvSpPr>
          <p:cNvPr id="15363" name="幻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919538" y="9545638"/>
            <a:ext cx="2998787" cy="503237"/>
          </a:xfrm>
          <a:prstGeom prst="rect">
            <a:avLst/>
          </a:prstGeom>
          <a:noFill/>
          <a:ln w="9525">
            <a:noFill/>
          </a:ln>
        </p:spPr>
        <p:txBody>
          <a:bodyPr lIns="92766" tIns="46383" rIns="92766" bIns="46383" anchor="b"/>
          <a:lstStyle/>
          <a:p>
            <a:pPr lvl="0" algn="r" eaLnBrk="1" hangingPunct="1"/>
            <a:fld id="{9A0DB2DC-4C9A-4742-B13C-FB6460FD3503}" type="slidenum">
              <a:rPr lang="en-US" altLang="zh-CN" sz="1200">
                <a:ea typeface="宋体" panose="02010600030101010101" pitchFamily="2" charset="-122"/>
              </a:rPr>
              <a:t>1</a:t>
            </a:fld>
            <a:endParaRPr lang="en-US" altLang="zh-CN" sz="120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/>
          <p:nvPr/>
        </p:nvSpPr>
        <p:spPr>
          <a:xfrm>
            <a:off x="793750" y="6323013"/>
            <a:ext cx="8229600" cy="4191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/>
          <a:p>
            <a:pPr lvl="0" algn="r"/>
            <a:r>
              <a:rPr lang="en-US" altLang="zh-CN" sz="1600" b="1">
                <a:latin typeface="黑体" panose="02010609060101010101" charset="-122"/>
                <a:ea typeface="黑体" panose="02010609060101010101" charset="-122"/>
              </a:rPr>
              <a:t>202</a:t>
            </a:r>
            <a:r>
              <a:rPr lang="en-US" altLang="zh-CN" sz="1600" b="1"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en-US" altLang="en-US" sz="1600" b="1"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1600" b="1">
                <a:latin typeface="黑体" panose="02010609060101010101" charset="-122"/>
                <a:ea typeface="黑体" panose="02010609060101010101" charset="-122"/>
              </a:rPr>
              <a:t>4A</a:t>
            </a:r>
            <a:r>
              <a:rPr lang="en-US" altLang="en-US" sz="1600" b="1">
                <a:latin typeface="黑体" panose="02010609060101010101" charset="-122"/>
                <a:ea typeface="黑体" panose="02010609060101010101" charset="-122"/>
              </a:rPr>
              <a:t>创意奖 </a:t>
            </a:r>
            <a:r>
              <a:rPr lang="zh-CN" altLang="en-US" sz="1600" b="1">
                <a:latin typeface="黑体" panose="02010609060101010101" charset="-122"/>
                <a:ea typeface="黑体" panose="02010609060101010101" charset="-122"/>
              </a:rPr>
              <a:t>媒介营销</a:t>
            </a:r>
            <a:r>
              <a:rPr lang="en-US" altLang="zh-CN" sz="1600" b="1">
                <a:latin typeface="黑体" panose="02010609060101010101" charset="-122"/>
                <a:ea typeface="黑体" panose="02010609060101010101" charset="-122"/>
              </a:rPr>
              <a:t>-</a:t>
            </a:r>
            <a:r>
              <a:rPr lang="zh-CN" altLang="en-US" sz="1600" b="1">
                <a:latin typeface="黑体" panose="02010609060101010101" charset="-122"/>
                <a:ea typeface="黑体" panose="02010609060101010101" charset="-122"/>
              </a:rPr>
              <a:t>媒体企划类</a:t>
            </a:r>
            <a:r>
              <a:rPr lang="zh-CN" altLang="en-US" sz="1600" b="1">
                <a:latin typeface="黑体" panose="02010609060101010101" charset="-122"/>
                <a:ea typeface="黑体" panose="02010609060101010101" charset="-122"/>
              </a:rPr>
              <a:t>作品过程描述规格</a:t>
            </a:r>
          </a:p>
        </p:txBody>
      </p:sp>
      <p:pic>
        <p:nvPicPr>
          <p:cNvPr id="4" name="图片 3" descr="金印奖logo-白底"/>
          <p:cNvPicPr>
            <a:picLocks noChangeAspect="1"/>
          </p:cNvPicPr>
          <p:nvPr userDrawn="1"/>
        </p:nvPicPr>
        <p:blipFill>
          <a:blip r:embed="rId5"/>
          <a:srcRect l="-1240" t="-10053" r="1240" b="10053"/>
          <a:stretch>
            <a:fillRect/>
          </a:stretch>
        </p:blipFill>
        <p:spPr>
          <a:xfrm>
            <a:off x="3175" y="-57150"/>
            <a:ext cx="1195705" cy="1809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宋体" panose="02010600030101010101" pitchFamily="2" charset="-12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宋体" panose="02010600030101010101" pitchFamily="2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Box 1"/>
          <p:cNvSpPr txBox="1"/>
          <p:nvPr/>
        </p:nvSpPr>
        <p:spPr>
          <a:xfrm>
            <a:off x="676275" y="2181225"/>
            <a:ext cx="6769100" cy="3109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>
                <a:latin typeface="Times New Roman" panose="02020603050405020304" charset="0"/>
              </a:rPr>
              <a:t>作品名称：</a:t>
            </a:r>
            <a:endParaRPr lang="en-US" altLang="zh-CN" sz="2800">
              <a:latin typeface="Times New Roman" panose="02020603050405020304" charset="0"/>
            </a:endParaRPr>
          </a:p>
          <a:p>
            <a:r>
              <a:rPr lang="en-US" altLang="zh-CN" sz="2800">
                <a:latin typeface="Times New Roman" panose="02020603050405020304" charset="0"/>
              </a:rPr>
              <a:t/>
            </a:r>
            <a:br>
              <a:rPr lang="en-US" altLang="zh-CN" sz="2800">
                <a:latin typeface="Times New Roman" panose="02020603050405020304" charset="0"/>
              </a:rPr>
            </a:br>
            <a:r>
              <a:rPr lang="zh-CN" altLang="en-US" sz="2800">
                <a:latin typeface="Times New Roman" panose="02020603050405020304" charset="0"/>
              </a:rPr>
              <a:t>广告主名称：</a:t>
            </a:r>
            <a:endParaRPr lang="en-US" altLang="zh-CN" sz="2800">
              <a:latin typeface="Times New Roman" panose="02020603050405020304" charset="0"/>
            </a:endParaRPr>
          </a:p>
          <a:p>
            <a:endParaRPr lang="en-US" altLang="zh-CN" sz="2800">
              <a:latin typeface="Times New Roman" panose="02020603050405020304" charset="0"/>
            </a:endParaRPr>
          </a:p>
          <a:p>
            <a:r>
              <a:rPr lang="zh-CN" altLang="en-US" sz="2800">
                <a:latin typeface="Times New Roman" panose="02020603050405020304" charset="0"/>
              </a:rPr>
              <a:t>活动起始时间：</a:t>
            </a:r>
            <a:endParaRPr lang="en-US" altLang="zh-CN" sz="2800">
              <a:latin typeface="Times New Roman" panose="02020603050405020304" charset="0"/>
            </a:endParaRPr>
          </a:p>
          <a:p>
            <a:r>
              <a:rPr lang="en-US" altLang="zh-CN" sz="2800">
                <a:latin typeface="Times New Roman" panose="02020603050405020304" charset="0"/>
              </a:rPr>
              <a:t/>
            </a:r>
            <a:br>
              <a:rPr lang="en-US" altLang="zh-CN" sz="2800">
                <a:latin typeface="Times New Roman" panose="02020603050405020304" charset="0"/>
              </a:rPr>
            </a:br>
            <a:r>
              <a:rPr lang="zh-CN" altLang="en-US" sz="2800">
                <a:latin typeface="Times New Roman" panose="02020603050405020304" charset="0"/>
              </a:rPr>
              <a:t>广告主服务年限：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98" name="TextBox 1"/>
          <p:cNvSpPr txBox="1"/>
          <p:nvPr/>
        </p:nvSpPr>
        <p:spPr>
          <a:xfrm>
            <a:off x="-1587" y="290513"/>
            <a:ext cx="9144000" cy="792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作品基本信息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1"/>
          <p:cNvSpPr txBox="1"/>
          <p:nvPr/>
        </p:nvSpPr>
        <p:spPr>
          <a:xfrm>
            <a:off x="676275" y="2181225"/>
            <a:ext cx="8359775" cy="8001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charset="0"/>
              </a:rPr>
              <a:t>9.</a:t>
            </a:r>
            <a:r>
              <a:rPr lang="zh-CN" altLang="en-US" sz="2800" b="1">
                <a:latin typeface="Times New Roman" panose="02020603050405020304" charset="0"/>
              </a:rPr>
              <a:t>媒介表现：</a:t>
            </a:r>
            <a:r>
              <a:rPr lang="zh-CN" altLang="en-US">
                <a:latin typeface="Times New Roman" panose="02020603050405020304" charset="0"/>
              </a:rPr>
              <a:t>将活动中所应用的各类媒体（如平面、广播、影视、网络等文字、图片、网页或视频链接）表现形式上传至报名系统。</a:t>
            </a:r>
            <a:endParaRPr lang="zh-CN" altLang="zh-CN">
              <a:latin typeface="Times New Roman" panose="02020603050405020304" charset="0"/>
            </a:endParaRPr>
          </a:p>
        </p:txBody>
      </p:sp>
      <p:sp>
        <p:nvSpPr>
          <p:cNvPr id="13314" name="TextBox 1"/>
          <p:cNvSpPr txBox="1"/>
          <p:nvPr/>
        </p:nvSpPr>
        <p:spPr>
          <a:xfrm>
            <a:off x="-1587" y="290513"/>
            <a:ext cx="9144000" cy="792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策划书内容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/>
          <p:nvPr/>
        </p:nvSpPr>
        <p:spPr>
          <a:xfrm>
            <a:off x="-1587" y="290513"/>
            <a:ext cx="9144000" cy="792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策划书内容</a:t>
            </a:r>
          </a:p>
        </p:txBody>
      </p:sp>
      <p:sp>
        <p:nvSpPr>
          <p:cNvPr id="14338" name="TextBox 1"/>
          <p:cNvSpPr txBox="1"/>
          <p:nvPr/>
        </p:nvSpPr>
        <p:spPr>
          <a:xfrm>
            <a:off x="676275" y="2181225"/>
            <a:ext cx="8359775" cy="3262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charset="0"/>
              </a:rPr>
              <a:t>ROI</a:t>
            </a:r>
            <a:r>
              <a:rPr lang="zh-CN" altLang="en-US" sz="2800">
                <a:latin typeface="Times New Roman" panose="02020603050405020304" charset="0"/>
              </a:rPr>
              <a:t>：总结性地衡量本次广告投放的投资回报率                      </a:t>
            </a:r>
            <a:r>
              <a:rPr lang="zh-CN" altLang="en-US">
                <a:latin typeface="Times New Roman" panose="02020603050405020304" charset="0"/>
              </a:rPr>
              <a:t>计算公式：</a:t>
            </a:r>
            <a:r>
              <a:rPr lang="en-US" altLang="zh-CN">
                <a:latin typeface="Times New Roman" panose="02020603050405020304" charset="0"/>
              </a:rPr>
              <a:t>ROI=</a:t>
            </a:r>
            <a:r>
              <a:rPr lang="zh-CN" altLang="en-US">
                <a:latin typeface="Times New Roman" panose="02020603050405020304" charset="0"/>
              </a:rPr>
              <a:t>本次广告投放成本（实际发生金额）</a:t>
            </a:r>
            <a:endParaRPr lang="en-US" altLang="zh-CN">
              <a:latin typeface="Times New Roman" panose="02020603050405020304" charset="0"/>
            </a:endParaRPr>
          </a:p>
          <a:p>
            <a:r>
              <a:rPr lang="zh-CN" altLang="zh-CN">
                <a:latin typeface="Times New Roman" panose="02020603050405020304" charset="0"/>
              </a:rPr>
              <a:t> </a:t>
            </a:r>
            <a:r>
              <a:rPr lang="zh-CN" altLang="en-US">
                <a:latin typeface="Times New Roman" panose="02020603050405020304" charset="0"/>
              </a:rPr>
              <a:t>                </a:t>
            </a:r>
            <a:r>
              <a:rPr lang="en-US" altLang="zh-CN">
                <a:latin typeface="Times New Roman" panose="02020603050405020304" charset="0"/>
              </a:rPr>
              <a:t>———————————————</a:t>
            </a:r>
          </a:p>
          <a:p>
            <a:r>
              <a:rPr lang="zh-CN" altLang="en-US">
                <a:latin typeface="Times New Roman" panose="02020603050405020304" charset="0"/>
              </a:rPr>
              <a:t>                      本次广告回忆度</a:t>
            </a:r>
            <a:r>
              <a:rPr lang="en-US" altLang="zh-CN">
                <a:latin typeface="Times New Roman" panose="02020603050405020304" charset="0"/>
              </a:rPr>
              <a:t>×100</a:t>
            </a:r>
          </a:p>
          <a:p>
            <a:endParaRPr lang="en-US" altLang="zh-CN" sz="2800">
              <a:latin typeface="Times New Roman" panose="02020603050405020304" charset="0"/>
            </a:endParaRPr>
          </a:p>
          <a:p>
            <a:r>
              <a:rPr lang="zh-CN" altLang="en-US" sz="2000">
                <a:latin typeface="Times New Roman" panose="02020603050405020304" charset="0"/>
              </a:rPr>
              <a:t>*说明投放金额的出处</a:t>
            </a:r>
            <a:endParaRPr lang="en-US" altLang="zh-CN" sz="2000">
              <a:latin typeface="Times New Roman" panose="02020603050405020304" charset="0"/>
            </a:endParaRPr>
          </a:p>
          <a:p>
            <a:r>
              <a:rPr lang="zh-CN" altLang="en-US" sz="2000">
                <a:latin typeface="Times New Roman" panose="02020603050405020304" charset="0"/>
              </a:rPr>
              <a:t>*分城市提供计算结果</a:t>
            </a:r>
            <a:endParaRPr lang="en-US" altLang="zh-CN" sz="2000">
              <a:latin typeface="Times New Roman" panose="02020603050405020304" charset="0"/>
            </a:endParaRPr>
          </a:p>
          <a:p>
            <a:endParaRPr lang="en-US" altLang="zh-CN" sz="2800">
              <a:latin typeface="Times New Roman" panose="02020603050405020304" charset="0"/>
            </a:endParaRPr>
          </a:p>
          <a:p>
            <a:endParaRPr lang="zh-CN" altLang="zh-CN"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Box 1"/>
          <p:cNvSpPr txBox="1"/>
          <p:nvPr/>
        </p:nvSpPr>
        <p:spPr>
          <a:xfrm>
            <a:off x="676275" y="2181225"/>
            <a:ext cx="67691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charset="0"/>
              </a:rPr>
              <a:t>1.</a:t>
            </a:r>
            <a:r>
              <a:rPr lang="zh-CN" altLang="en-US" sz="2800" b="1">
                <a:latin typeface="Times New Roman" panose="02020603050405020304" charset="0"/>
              </a:rPr>
              <a:t>内容提要：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22" name="TextBox 1"/>
          <p:cNvSpPr txBox="1"/>
          <p:nvPr/>
        </p:nvSpPr>
        <p:spPr>
          <a:xfrm>
            <a:off x="-1587" y="290513"/>
            <a:ext cx="9144000" cy="792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策划书内容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1"/>
          <p:cNvSpPr txBox="1"/>
          <p:nvPr/>
        </p:nvSpPr>
        <p:spPr>
          <a:xfrm>
            <a:off x="676275" y="2181225"/>
            <a:ext cx="7999413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charset="0"/>
              </a:rPr>
              <a:t>2.</a:t>
            </a:r>
            <a:r>
              <a:rPr lang="zh-CN" altLang="en-US" sz="2800" b="1">
                <a:latin typeface="Times New Roman" panose="02020603050405020304" charset="0"/>
              </a:rPr>
              <a:t>市场环境分析：</a:t>
            </a:r>
            <a:r>
              <a:rPr lang="zh-CN" altLang="en-US">
                <a:latin typeface="Times New Roman" panose="02020603050405020304" charset="0"/>
              </a:rPr>
              <a:t>（背景洞察、目标受众分析等）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46" name="TextBox 1"/>
          <p:cNvSpPr txBox="1"/>
          <p:nvPr/>
        </p:nvSpPr>
        <p:spPr>
          <a:xfrm>
            <a:off x="-1587" y="290513"/>
            <a:ext cx="9144000" cy="792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策划书内容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Box 1"/>
          <p:cNvSpPr txBox="1"/>
          <p:nvPr/>
        </p:nvSpPr>
        <p:spPr>
          <a:xfrm>
            <a:off x="676275" y="2181225"/>
            <a:ext cx="792797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charset="0"/>
              </a:rPr>
              <a:t>3.</a:t>
            </a:r>
            <a:r>
              <a:rPr lang="zh-CN" altLang="en-US" sz="2800" b="1">
                <a:latin typeface="Times New Roman" panose="02020603050405020304" charset="0"/>
              </a:rPr>
              <a:t>传播</a:t>
            </a:r>
            <a:r>
              <a:rPr lang="en-US" altLang="zh-CN" sz="2800" b="1">
                <a:latin typeface="Times New Roman" panose="02020603050405020304" charset="0"/>
              </a:rPr>
              <a:t>/</a:t>
            </a:r>
            <a:r>
              <a:rPr lang="zh-CN" altLang="en-US" sz="2800" b="1">
                <a:latin typeface="Times New Roman" panose="02020603050405020304" charset="0"/>
              </a:rPr>
              <a:t>策划目标：</a:t>
            </a:r>
            <a:r>
              <a:rPr lang="zh-CN" altLang="en-US">
                <a:latin typeface="Times New Roman" panose="02020603050405020304" charset="0"/>
              </a:rPr>
              <a:t>（如市场目标、面临市场挑战等）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70" name="TextBox 1"/>
          <p:cNvSpPr txBox="1"/>
          <p:nvPr/>
        </p:nvSpPr>
        <p:spPr>
          <a:xfrm>
            <a:off x="-1587" y="290513"/>
            <a:ext cx="9144000" cy="792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策划书内容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1"/>
          <p:cNvSpPr txBox="1"/>
          <p:nvPr/>
        </p:nvSpPr>
        <p:spPr>
          <a:xfrm>
            <a:off x="676275" y="2181225"/>
            <a:ext cx="7927975" cy="8016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charset="0"/>
              </a:rPr>
              <a:t>4.</a:t>
            </a:r>
            <a:r>
              <a:rPr lang="zh-CN" altLang="en-US" sz="2800" b="1">
                <a:latin typeface="Times New Roman" panose="02020603050405020304" charset="0"/>
              </a:rPr>
              <a:t>媒介</a:t>
            </a:r>
            <a:r>
              <a:rPr lang="en-US" altLang="zh-CN" sz="2800" b="1">
                <a:latin typeface="Times New Roman" panose="02020603050405020304" charset="0"/>
              </a:rPr>
              <a:t>/</a:t>
            </a:r>
            <a:r>
              <a:rPr lang="zh-CN" altLang="en-US" sz="2800" b="1">
                <a:latin typeface="Times New Roman" panose="02020603050405020304" charset="0"/>
              </a:rPr>
              <a:t>营销策略提案：</a:t>
            </a:r>
            <a:r>
              <a:rPr lang="zh-CN" altLang="en-US">
                <a:latin typeface="Times New Roman" panose="02020603050405020304" charset="0"/>
              </a:rPr>
              <a:t>（包括媒体策略、创意、营销等相关内容的完整描述）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194" name="TextBox 1"/>
          <p:cNvSpPr txBox="1"/>
          <p:nvPr/>
        </p:nvSpPr>
        <p:spPr>
          <a:xfrm>
            <a:off x="-1587" y="290513"/>
            <a:ext cx="9144000" cy="792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策划书内容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1"/>
          <p:cNvSpPr txBox="1"/>
          <p:nvPr/>
        </p:nvSpPr>
        <p:spPr>
          <a:xfrm>
            <a:off x="676275" y="2181225"/>
            <a:ext cx="792797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charset="0"/>
              </a:rPr>
              <a:t>5.</a:t>
            </a:r>
            <a:r>
              <a:rPr lang="zh-CN" altLang="en-US" sz="2800" b="1">
                <a:latin typeface="Times New Roman" panose="02020603050405020304" charset="0"/>
              </a:rPr>
              <a:t>广告费用预算：</a:t>
            </a:r>
            <a:r>
              <a:rPr lang="en-US" altLang="zh-CN">
                <a:latin typeface="Times New Roman" panose="02020603050405020304" charset="0"/>
              </a:rPr>
              <a:t>(</a:t>
            </a:r>
            <a:r>
              <a:rPr lang="zh-CN" altLang="en-US">
                <a:latin typeface="Times New Roman" panose="02020603050405020304" charset="0"/>
              </a:rPr>
              <a:t>本次活动预算费用情况的说明</a:t>
            </a:r>
            <a:r>
              <a:rPr lang="en-US" altLang="zh-CN">
                <a:latin typeface="Times New Roman" panose="02020603050405020304" charset="0"/>
              </a:rPr>
              <a:t>)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18" name="TextBox 1"/>
          <p:cNvSpPr txBox="1"/>
          <p:nvPr/>
        </p:nvSpPr>
        <p:spPr>
          <a:xfrm>
            <a:off x="-1587" y="290513"/>
            <a:ext cx="9144000" cy="792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策划书内容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1"/>
          <p:cNvSpPr txBox="1"/>
          <p:nvPr/>
        </p:nvSpPr>
        <p:spPr>
          <a:xfrm>
            <a:off x="676275" y="2181225"/>
            <a:ext cx="8359775" cy="8016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charset="0"/>
              </a:rPr>
              <a:t>6.</a:t>
            </a:r>
            <a:r>
              <a:rPr lang="zh-CN" altLang="en-US" sz="2800" b="1">
                <a:latin typeface="Times New Roman" panose="02020603050405020304" charset="0"/>
              </a:rPr>
              <a:t>媒介执行过程：</a:t>
            </a:r>
            <a:r>
              <a:rPr lang="zh-CN" altLang="en-US">
                <a:latin typeface="Times New Roman" panose="02020603050405020304" charset="0"/>
              </a:rPr>
              <a:t>（将案例中所应用的各类媒介以文字、图片、视频等形式予以展现）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42" name="TextBox 1"/>
          <p:cNvSpPr txBox="1"/>
          <p:nvPr/>
        </p:nvSpPr>
        <p:spPr>
          <a:xfrm>
            <a:off x="-1587" y="290513"/>
            <a:ext cx="9144000" cy="792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策划书内容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1"/>
          <p:cNvSpPr txBox="1"/>
          <p:nvPr/>
        </p:nvSpPr>
        <p:spPr>
          <a:xfrm>
            <a:off x="676275" y="1844675"/>
            <a:ext cx="7927975" cy="307776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charset="0"/>
              </a:rPr>
              <a:t>7.</a:t>
            </a:r>
            <a:r>
              <a:rPr lang="zh-CN" altLang="en-US" sz="2800" b="1">
                <a:latin typeface="Times New Roman" panose="02020603050405020304" charset="0"/>
              </a:rPr>
              <a:t>执行效果</a:t>
            </a:r>
            <a:r>
              <a:rPr lang="zh-CN" altLang="en-US" sz="2800">
                <a:latin typeface="Times New Roman" panose="02020603050405020304" charset="0"/>
              </a:rPr>
              <a:t>：</a:t>
            </a:r>
            <a:r>
              <a:rPr lang="zh-CN" altLang="en-US">
                <a:latin typeface="Times New Roman" panose="02020603050405020304" charset="0"/>
              </a:rPr>
              <a:t>使用第三方调研机构（</a:t>
            </a:r>
            <a:r>
              <a:rPr lang="en-US" altLang="zh-CN">
                <a:latin typeface="Times New Roman" panose="02020603050405020304" charset="0"/>
              </a:rPr>
              <a:t>CTR</a:t>
            </a:r>
            <a:r>
              <a:rPr lang="zh-CN" altLang="en-US">
                <a:latin typeface="Times New Roman" panose="02020603050405020304" charset="0"/>
              </a:rPr>
              <a:t>、</a:t>
            </a:r>
            <a:r>
              <a:rPr lang="en-US" altLang="zh-CN">
                <a:latin typeface="Times New Roman" panose="02020603050405020304" charset="0"/>
              </a:rPr>
              <a:t>Nielsen</a:t>
            </a:r>
            <a:r>
              <a:rPr lang="zh-CN" altLang="en-US">
                <a:latin typeface="Times New Roman" panose="02020603050405020304" charset="0"/>
              </a:rPr>
              <a:t>、</a:t>
            </a:r>
            <a:r>
              <a:rPr lang="en-US" altLang="zh-CN">
                <a:latin typeface="Times New Roman" panose="02020603050405020304" charset="0"/>
              </a:rPr>
              <a:t>IPSOS</a:t>
            </a:r>
            <a:r>
              <a:rPr lang="zh-CN" altLang="en-US">
                <a:latin typeface="Times New Roman" panose="02020603050405020304" charset="0"/>
              </a:rPr>
              <a:t>、</a:t>
            </a:r>
            <a:r>
              <a:rPr lang="en-US" altLang="zh-CN">
                <a:latin typeface="Times New Roman" panose="02020603050405020304" charset="0"/>
              </a:rPr>
              <a:t>MillwardBrownACSR</a:t>
            </a:r>
            <a:r>
              <a:rPr lang="zh-CN" altLang="en-US">
                <a:latin typeface="Times New Roman" panose="02020603050405020304" charset="0"/>
              </a:rPr>
              <a:t>、</a:t>
            </a:r>
            <a:r>
              <a:rPr lang="en-US" altLang="zh-CN">
                <a:latin typeface="Times New Roman" panose="02020603050405020304" charset="0"/>
              </a:rPr>
              <a:t>CODC</a:t>
            </a:r>
            <a:r>
              <a:rPr lang="zh-CN" altLang="en-US">
                <a:latin typeface="Times New Roman" panose="02020603050405020304" charset="0"/>
              </a:rPr>
              <a:t>五家权威机构范围内）提供的效果评估数据证明</a:t>
            </a:r>
            <a:endParaRPr lang="en-US" altLang="zh-CN">
              <a:latin typeface="Times New Roman" panose="02020603050405020304" charset="0"/>
            </a:endParaRPr>
          </a:p>
          <a:p>
            <a:r>
              <a:rPr lang="en-US" altLang="zh-CN" sz="2800">
                <a:latin typeface="Times New Roman" panose="02020603050405020304" charset="0"/>
              </a:rPr>
              <a:t> </a:t>
            </a:r>
            <a:endParaRPr lang="zh-CN" altLang="zh-CN" sz="2800">
              <a:latin typeface="Times New Roman" panose="02020603050405020304" charset="0"/>
            </a:endParaRPr>
          </a:p>
          <a:p>
            <a:r>
              <a:rPr lang="zh-CN" altLang="en-US" sz="2000">
                <a:latin typeface="Times New Roman" panose="02020603050405020304" charset="0"/>
              </a:rPr>
              <a:t>*计划目标受众参与规模与实际参与规模</a:t>
            </a:r>
            <a:endParaRPr lang="zh-CN" altLang="zh-CN" sz="2000">
              <a:latin typeface="Times New Roman" panose="02020603050405020304" charset="0"/>
            </a:endParaRPr>
          </a:p>
          <a:p>
            <a:r>
              <a:rPr lang="zh-CN" altLang="en-US" sz="2000">
                <a:latin typeface="Times New Roman" panose="02020603050405020304" charset="0"/>
              </a:rPr>
              <a:t>*受众参与程度</a:t>
            </a:r>
            <a:endParaRPr lang="zh-CN" altLang="zh-CN" sz="2000">
              <a:latin typeface="Times New Roman" panose="02020603050405020304" charset="0"/>
            </a:endParaRPr>
          </a:p>
          <a:p>
            <a:r>
              <a:rPr lang="zh-CN" altLang="en-US" sz="2000">
                <a:latin typeface="Times New Roman" panose="02020603050405020304" charset="0"/>
              </a:rPr>
              <a:t>*事件</a:t>
            </a:r>
            <a:r>
              <a:rPr lang="en-US" altLang="zh-CN" sz="2000">
                <a:latin typeface="Times New Roman" panose="02020603050405020304" charset="0"/>
              </a:rPr>
              <a:t>/</a:t>
            </a:r>
            <a:r>
              <a:rPr lang="zh-CN" altLang="en-US" sz="2000">
                <a:latin typeface="Times New Roman" panose="02020603050405020304" charset="0"/>
              </a:rPr>
              <a:t>广告覆盖率</a:t>
            </a:r>
            <a:r>
              <a:rPr lang="en-US" altLang="zh-CN" sz="2000">
                <a:latin typeface="Times New Roman" panose="02020603050405020304" charset="0"/>
              </a:rPr>
              <a:t>/</a:t>
            </a:r>
            <a:r>
              <a:rPr lang="zh-CN" altLang="en-US" sz="2000">
                <a:latin typeface="Times New Roman" panose="02020603050405020304" charset="0"/>
              </a:rPr>
              <a:t>浏览量等</a:t>
            </a:r>
            <a:endParaRPr lang="zh-CN" altLang="zh-CN" sz="2000">
              <a:latin typeface="Times New Roman" panose="02020603050405020304" charset="0"/>
            </a:endParaRPr>
          </a:p>
          <a:p>
            <a:r>
              <a:rPr lang="zh-CN" altLang="en-US" sz="2000">
                <a:latin typeface="Times New Roman" panose="02020603050405020304" charset="0"/>
              </a:rPr>
              <a:t>*品牌知名度</a:t>
            </a:r>
            <a:endParaRPr lang="zh-CN" altLang="zh-CN" sz="2000">
              <a:latin typeface="Times New Roman" panose="02020603050405020304" charset="0"/>
            </a:endParaRPr>
          </a:p>
          <a:p>
            <a:r>
              <a:rPr lang="zh-CN" altLang="en-US" sz="2000">
                <a:latin typeface="Times New Roman" panose="02020603050405020304" charset="0"/>
              </a:rPr>
              <a:t>*销售促进</a:t>
            </a:r>
            <a:endParaRPr lang="zh-CN" altLang="zh-CN" sz="2000">
              <a:latin typeface="Times New Roman" panose="02020603050405020304" charset="0"/>
            </a:endParaRPr>
          </a:p>
          <a:p>
            <a:r>
              <a:rPr lang="zh-CN" altLang="en-US" sz="2000">
                <a:latin typeface="Times New Roman" panose="02020603050405020304" charset="0"/>
              </a:rPr>
              <a:t>*其他活动相关指标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266" name="TextBox 1"/>
          <p:cNvSpPr txBox="1"/>
          <p:nvPr/>
        </p:nvSpPr>
        <p:spPr>
          <a:xfrm>
            <a:off x="-1587" y="290513"/>
            <a:ext cx="9144000" cy="792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策划书内容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1"/>
          <p:cNvSpPr txBox="1"/>
          <p:nvPr/>
        </p:nvSpPr>
        <p:spPr>
          <a:xfrm>
            <a:off x="676275" y="1844675"/>
            <a:ext cx="7927975" cy="313932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charset="0"/>
              </a:rPr>
              <a:t>8.</a:t>
            </a:r>
            <a:r>
              <a:rPr lang="zh-CN" altLang="en-US" sz="2800" b="1">
                <a:latin typeface="Times New Roman" panose="02020603050405020304" charset="0"/>
              </a:rPr>
              <a:t>市场评价</a:t>
            </a:r>
            <a:r>
              <a:rPr lang="zh-CN" altLang="zh-CN" sz="2800">
                <a:latin typeface="Times New Roman" panose="02020603050405020304" charset="0"/>
              </a:rPr>
              <a:t> </a:t>
            </a:r>
            <a:r>
              <a:rPr lang="zh-CN" altLang="en-US" sz="2800">
                <a:latin typeface="Times New Roman" panose="02020603050405020304" charset="0"/>
              </a:rPr>
              <a:t>：</a:t>
            </a:r>
            <a:r>
              <a:rPr lang="zh-CN" altLang="en-US">
                <a:latin typeface="Times New Roman" panose="02020603050405020304" charset="0"/>
              </a:rPr>
              <a:t>使用第三方调研机构（</a:t>
            </a:r>
            <a:r>
              <a:rPr lang="en-US" altLang="zh-CN">
                <a:latin typeface="Times New Roman" panose="02020603050405020304" charset="0"/>
              </a:rPr>
              <a:t>CTR</a:t>
            </a:r>
            <a:r>
              <a:rPr lang="zh-CN" altLang="en-US">
                <a:latin typeface="Times New Roman" panose="02020603050405020304" charset="0"/>
              </a:rPr>
              <a:t>、</a:t>
            </a:r>
            <a:r>
              <a:rPr lang="en-US" altLang="zh-CN">
                <a:latin typeface="Times New Roman" panose="02020603050405020304" charset="0"/>
              </a:rPr>
              <a:t>Nielsen</a:t>
            </a:r>
            <a:r>
              <a:rPr lang="zh-CN" altLang="en-US">
                <a:latin typeface="Times New Roman" panose="02020603050405020304" charset="0"/>
              </a:rPr>
              <a:t>、</a:t>
            </a:r>
            <a:r>
              <a:rPr lang="en-US" altLang="zh-CN">
                <a:latin typeface="Times New Roman" panose="02020603050405020304" charset="0"/>
              </a:rPr>
              <a:t>IPSOS</a:t>
            </a:r>
            <a:r>
              <a:rPr lang="zh-CN" altLang="en-US">
                <a:latin typeface="Times New Roman" panose="02020603050405020304" charset="0"/>
              </a:rPr>
              <a:t>、</a:t>
            </a:r>
            <a:r>
              <a:rPr lang="en-US" altLang="zh-CN">
                <a:latin typeface="Times New Roman" panose="02020603050405020304" charset="0"/>
              </a:rPr>
              <a:t>MillwardBrownACSR</a:t>
            </a:r>
            <a:r>
              <a:rPr lang="zh-CN" altLang="en-US">
                <a:latin typeface="Times New Roman" panose="02020603050405020304" charset="0"/>
              </a:rPr>
              <a:t>、</a:t>
            </a:r>
            <a:r>
              <a:rPr lang="en-US" altLang="zh-CN">
                <a:latin typeface="Times New Roman" panose="02020603050405020304" charset="0"/>
              </a:rPr>
              <a:t>CODC</a:t>
            </a:r>
            <a:r>
              <a:rPr lang="en-US" altLang="en-US"/>
              <a:t>五</a:t>
            </a:r>
            <a:r>
              <a:rPr lang="zh-CN" altLang="en-US">
                <a:latin typeface="Times New Roman" panose="02020603050405020304" charset="0"/>
              </a:rPr>
              <a:t>家权威机构范围内）提供的效果评估数据证明（结合活动具体执行情况，选择如下相关一方或多方，对活动自身效果进行评价）</a:t>
            </a:r>
            <a:endParaRPr lang="en-US" altLang="zh-CN">
              <a:latin typeface="Times New Roman" panose="02020603050405020304" charset="0"/>
            </a:endParaRPr>
          </a:p>
          <a:p>
            <a:endParaRPr lang="en-US" altLang="zh-CN">
              <a:latin typeface="Times New Roman" panose="02020603050405020304" charset="0"/>
            </a:endParaRPr>
          </a:p>
          <a:p>
            <a:r>
              <a:rPr lang="en-US" altLang="zh-CN">
                <a:latin typeface="Times New Roman" panose="02020603050405020304" charset="0"/>
              </a:rPr>
              <a:t> </a:t>
            </a:r>
            <a:endParaRPr lang="zh-CN" altLang="zh-CN">
              <a:latin typeface="Times New Roman" panose="02020603050405020304" charset="0"/>
            </a:endParaRPr>
          </a:p>
          <a:p>
            <a:r>
              <a:rPr lang="zh-CN" altLang="en-US" sz="2000">
                <a:latin typeface="Times New Roman" panose="02020603050405020304" charset="0"/>
              </a:rPr>
              <a:t>*广告主评价</a:t>
            </a:r>
            <a:endParaRPr lang="zh-CN" altLang="zh-CN" sz="2000">
              <a:latin typeface="Times New Roman" panose="02020603050405020304" charset="0"/>
            </a:endParaRPr>
          </a:p>
          <a:p>
            <a:r>
              <a:rPr lang="zh-CN" altLang="en-US" sz="2000">
                <a:latin typeface="Times New Roman" panose="02020603050405020304" charset="0"/>
              </a:rPr>
              <a:t>*受众反馈与评价</a:t>
            </a:r>
            <a:endParaRPr lang="zh-CN" altLang="zh-CN" sz="2000">
              <a:latin typeface="Times New Roman" panose="02020603050405020304" charset="0"/>
            </a:endParaRPr>
          </a:p>
          <a:p>
            <a:r>
              <a:rPr lang="zh-CN" altLang="en-US" sz="2000">
                <a:latin typeface="Times New Roman" panose="02020603050405020304" charset="0"/>
              </a:rPr>
              <a:t>*媒体反馈与评价</a:t>
            </a:r>
            <a:r>
              <a:rPr lang="en-US" altLang="zh-CN" sz="2000">
                <a:latin typeface="Times New Roman" panose="02020603050405020304" charset="0"/>
              </a:rPr>
              <a:t/>
            </a:r>
            <a:br>
              <a:rPr lang="en-US" altLang="zh-CN" sz="2000">
                <a:latin typeface="Times New Roman" panose="02020603050405020304" charset="0"/>
              </a:rPr>
            </a:br>
            <a:endParaRPr lang="zh-CN" altLang="zh-CN" sz="2000">
              <a:latin typeface="Times New Roman" panose="02020603050405020304" charset="0"/>
            </a:endParaRPr>
          </a:p>
        </p:txBody>
      </p:sp>
      <p:sp>
        <p:nvSpPr>
          <p:cNvPr id="12290" name="TextBox 1"/>
          <p:cNvSpPr txBox="1"/>
          <p:nvPr/>
        </p:nvSpPr>
        <p:spPr>
          <a:xfrm>
            <a:off x="-1587" y="290513"/>
            <a:ext cx="9144000" cy="792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策划书内容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201</TotalTime>
  <Words>229</Words>
  <Application>Microsoft Macintosh PowerPoint</Application>
  <PresentationFormat>全屏显示(4:3)</PresentationFormat>
  <Paragraphs>44</Paragraphs>
  <Slides>11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dentsu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sp</dc:creator>
  <cp:lastModifiedBy>misato2015 katsuragi</cp:lastModifiedBy>
  <cp:revision>1975</cp:revision>
  <cp:lastPrinted>2002-11-11T08:05:23Z</cp:lastPrinted>
  <dcterms:created xsi:type="dcterms:W3CDTF">2002-10-08T06:25:18Z</dcterms:created>
  <dcterms:modified xsi:type="dcterms:W3CDTF">2021-07-30T05:38:13Z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